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"/>
      <p:regular r:id="rId17"/>
    </p:embeddedFont>
    <p:embeddedFont>
      <p:font typeface="Syne"/>
      <p:regular r:id="rId18"/>
    </p:embeddedFont>
    <p:embeddedFont>
      <p:font typeface="Overpass Light"/>
      <p:regular r:id="rId19"/>
    </p:embeddedFont>
    <p:embeddedFont>
      <p:font typeface="Overpass Light"/>
      <p:regular r:id="rId20"/>
    </p:embeddedFont>
    <p:embeddedFont>
      <p:font typeface="Overpass Light"/>
      <p:regular r:id="rId21"/>
    </p:embeddedFont>
    <p:embeddedFont>
      <p:font typeface="Overpass Light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hyperlink" Target="[Insert Hosted URL]" TargetMode="External"/><Relationship Id="rId8" Type="http://schemas.openxmlformats.org/officeDocument/2006/relationships/hyperlink" Target="mailto:hello@paeon.ai" TargetMode="External"/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6" Type="http://schemas.openxmlformats.org/officeDocument/2006/relationships/image" Target="../media/image-10-5.png"/><Relationship Id="rId7" Type="http://schemas.openxmlformats.org/officeDocument/2006/relationships/image" Target="../media/image-10-6.svg"/><Relationship Id="rId9" Type="http://schemas.openxmlformats.org/officeDocument/2006/relationships/image" Target="../media/image-10-7.png"/><Relationship Id="rId10" Type="http://schemas.openxmlformats.org/officeDocument/2006/relationships/slideLayout" Target="../slideLayouts/slideLayout11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4.png"/><Relationship Id="rId5" Type="http://schemas.openxmlformats.org/officeDocument/2006/relationships/image" Target="../media/image-3-5.svg"/><Relationship Id="rId6" Type="http://schemas.openxmlformats.org/officeDocument/2006/relationships/image" Target="../media/image-3-6.png"/><Relationship Id="rId7" Type="http://schemas.openxmlformats.org/officeDocument/2006/relationships/image" Target="../media/image-3-7.svg"/><Relationship Id="rId8" Type="http://schemas.openxmlformats.org/officeDocument/2006/relationships/slideLayout" Target="../slideLayouts/slideLayout4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slideLayout" Target="../slideLayouts/slideLayout6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13610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REECE AI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18504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The "Super-Rep" for Modern Pharma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4803100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Plaksha MediThon 2026 | Track 2: Digital Medical Representative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5566"/>
            <a:ext cx="482000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Connect With Us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93790" y="1645682"/>
            <a:ext cx="13042821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We invite you to explore the future of digital medical representation.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93790" y="3218974"/>
            <a:ext cx="2661761" cy="3191351"/>
          </a:xfrm>
          <a:prstGeom prst="roundRect">
            <a:avLst>
              <a:gd name="adj" fmla="val 3042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94172" y="3419356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224435"/>
          </a:solidFill>
          <a:ln/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3239" y="3578423"/>
            <a:ext cx="260271" cy="26027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94172" y="4161592"/>
            <a:ext cx="226099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Team Paeon AI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94172" y="4626650"/>
            <a:ext cx="226099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Aadi Batra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994172" y="5059323"/>
            <a:ext cx="226099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Marutey Mani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994172" y="5491996"/>
            <a:ext cx="226099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Suchetan PH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994172" y="5924669"/>
            <a:ext cx="226099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Swapneel Premchand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3619381" y="3218974"/>
            <a:ext cx="2661880" cy="3191351"/>
          </a:xfrm>
          <a:prstGeom prst="roundRect">
            <a:avLst>
              <a:gd name="adj" fmla="val 3042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3819763" y="3419356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224435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8831" y="3578423"/>
            <a:ext cx="260271" cy="260271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3819763" y="4161592"/>
            <a:ext cx="226111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Demo Link</a:t>
            </a:r>
            <a:endParaRPr lang="en-US" sz="1850" dirty="0"/>
          </a:p>
        </p:txBody>
      </p:sp>
      <p:sp>
        <p:nvSpPr>
          <p:cNvPr id="16" name="Text 12"/>
          <p:cNvSpPr/>
          <p:nvPr/>
        </p:nvSpPr>
        <p:spPr>
          <a:xfrm>
            <a:off x="3819763" y="4626650"/>
            <a:ext cx="2261116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u="sng" dirty="0">
                <a:solidFill>
                  <a:srgbClr val="224435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5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[Insert Hosted URL]</a:t>
            </a:r>
            <a:endParaRPr lang="en-US" sz="1500" dirty="0"/>
          </a:p>
        </p:txBody>
      </p:sp>
      <p:sp>
        <p:nvSpPr>
          <p:cNvPr id="17" name="Shape 13"/>
          <p:cNvSpPr/>
          <p:nvPr/>
        </p:nvSpPr>
        <p:spPr>
          <a:xfrm>
            <a:off x="6445091" y="3218974"/>
            <a:ext cx="2661761" cy="3191351"/>
          </a:xfrm>
          <a:prstGeom prst="roundRect">
            <a:avLst>
              <a:gd name="adj" fmla="val 3042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6645473" y="3419356"/>
            <a:ext cx="578406" cy="578406"/>
          </a:xfrm>
          <a:prstGeom prst="roundRect">
            <a:avLst>
              <a:gd name="adj" fmla="val 15807384"/>
            </a:avLst>
          </a:prstGeom>
          <a:solidFill>
            <a:srgbClr val="224435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04541" y="3578423"/>
            <a:ext cx="260271" cy="260271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6645473" y="4161592"/>
            <a:ext cx="2260997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Email</a:t>
            </a:r>
            <a:endParaRPr lang="en-US" sz="1850" dirty="0"/>
          </a:p>
        </p:txBody>
      </p:sp>
      <p:sp>
        <p:nvSpPr>
          <p:cNvPr id="21" name="Text 16"/>
          <p:cNvSpPr/>
          <p:nvPr/>
        </p:nvSpPr>
        <p:spPr>
          <a:xfrm>
            <a:off x="6645473" y="4626650"/>
            <a:ext cx="2260997" cy="285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u="sng" dirty="0">
                <a:solidFill>
                  <a:srgbClr val="224435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  <a:hlinkClick r:id="rId8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</a:t>
            </a:r>
            <a:pPr algn="l" indent="0" marL="0">
              <a:lnSpc>
                <a:spcPts val="2200"/>
              </a:lnSpc>
              <a:buNone/>
            </a:pPr>
            <a:r>
              <a:rPr lang="en-US" sz="1500" b="1" u="sng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reece.ai</a:t>
            </a:r>
            <a:endParaRPr lang="en-US" sz="1500" dirty="0"/>
          </a:p>
        </p:txBody>
      </p:sp>
      <p:pic>
        <p:nvPicPr>
          <p:cNvPr id="22" name="Image 3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4333" y="2299573"/>
            <a:ext cx="3620333" cy="4654629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9584888" y="7138511"/>
            <a:ext cx="4259223" cy="2281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2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Scan to see the "Nuance Engine" live.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4864"/>
            <a:ext cx="9336762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Executive Summary: The "Super-Rep" Flow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793790" y="1533287"/>
            <a:ext cx="1304282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Paeon AI is an end-to-end clinical assistant designed to revolutionize patient communication, drug differentiation, and education.</a:t>
            </a:r>
            <a:endParaRPr lang="en-US" sz="12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50225" y="1874282"/>
            <a:ext cx="9129951" cy="400776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299040" y="4788554"/>
            <a:ext cx="1600380" cy="247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Translate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4299040" y="5106212"/>
            <a:ext cx="1600380" cy="336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0"/>
              </a:lnSpc>
              <a:buNone/>
            </a:pPr>
            <a:r>
              <a:rPr lang="en-US" sz="10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Convert patient slang to clinical history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8792414" y="4727001"/>
            <a:ext cx="1600379" cy="247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Educate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8792414" y="5044659"/>
            <a:ext cx="1600379" cy="336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0"/>
              </a:lnSpc>
              <a:buNone/>
            </a:pPr>
            <a:r>
              <a:rPr lang="en-US" sz="10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Deliver clear patient-facing guidance</a:t>
            </a:r>
            <a:endParaRPr lang="en-US" sz="1050" dirty="0"/>
          </a:p>
        </p:txBody>
      </p:sp>
      <p:sp>
        <p:nvSpPr>
          <p:cNvPr id="9" name="Text 6"/>
          <p:cNvSpPr/>
          <p:nvPr/>
        </p:nvSpPr>
        <p:spPr>
          <a:xfrm>
            <a:off x="6558917" y="2294556"/>
            <a:ext cx="1600380" cy="247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Differentiate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558917" y="2612214"/>
            <a:ext cx="1600380" cy="5045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1100"/>
              </a:lnSpc>
              <a:buNone/>
            </a:pPr>
            <a:r>
              <a:rPr lang="en-US" sz="10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Highlight drug-specific benefits and risks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793790" y="6007060"/>
            <a:ext cx="4273510" cy="1109782"/>
          </a:xfrm>
          <a:prstGeom prst="roundRect">
            <a:avLst>
              <a:gd name="adj" fmla="val 6009"/>
            </a:avLst>
          </a:prstGeom>
          <a:solidFill>
            <a:srgbClr val="FFFDE6"/>
          </a:solidFill>
          <a:ln w="22860">
            <a:solidFill>
              <a:srgbClr val="C3D4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75360" y="618863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1. Translate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975360" y="6503313"/>
            <a:ext cx="391037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Converts patient slang into clinical history for accurate diagnosis.</a:t>
            </a:r>
            <a:endParaRPr lang="en-US" sz="1250" dirty="0"/>
          </a:p>
        </p:txBody>
      </p:sp>
      <p:sp>
        <p:nvSpPr>
          <p:cNvPr id="14" name="Shape 11"/>
          <p:cNvSpPr/>
          <p:nvPr/>
        </p:nvSpPr>
        <p:spPr>
          <a:xfrm>
            <a:off x="5178385" y="6007060"/>
            <a:ext cx="4273510" cy="1109782"/>
          </a:xfrm>
          <a:prstGeom prst="roundRect">
            <a:avLst>
              <a:gd name="adj" fmla="val 6009"/>
            </a:avLst>
          </a:prstGeom>
          <a:solidFill>
            <a:srgbClr val="FFFDE6"/>
          </a:solidFill>
          <a:ln w="22860">
            <a:solidFill>
              <a:srgbClr val="C3D4C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5359956" y="618863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2. Differentiate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5359956" y="6503313"/>
            <a:ext cx="391037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Compares generic vs. brand-name drug nuances for informed decisions.</a:t>
            </a:r>
            <a:endParaRPr lang="en-US" sz="1250" dirty="0"/>
          </a:p>
        </p:txBody>
      </p:sp>
      <p:sp>
        <p:nvSpPr>
          <p:cNvPr id="17" name="Shape 14"/>
          <p:cNvSpPr/>
          <p:nvPr/>
        </p:nvSpPr>
        <p:spPr>
          <a:xfrm>
            <a:off x="9562981" y="6007060"/>
            <a:ext cx="4273510" cy="1109782"/>
          </a:xfrm>
          <a:prstGeom prst="roundRect">
            <a:avLst>
              <a:gd name="adj" fmla="val 6009"/>
            </a:avLst>
          </a:prstGeom>
          <a:solidFill>
            <a:srgbClr val="FFFDE6"/>
          </a:solidFill>
          <a:ln w="22860">
            <a:solidFill>
              <a:srgbClr val="C3D4CC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744551" y="618863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3. Educate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9744551" y="6503313"/>
            <a:ext cx="3910370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Generates instant, personalized visual flashcards to boost adherence.</a:t>
            </a:r>
            <a:endParaRPr lang="en-US" sz="1250" dirty="0"/>
          </a:p>
        </p:txBody>
      </p:sp>
      <p:sp>
        <p:nvSpPr>
          <p:cNvPr id="20" name="Text 17"/>
          <p:cNvSpPr/>
          <p:nvPr/>
        </p:nvSpPr>
        <p:spPr>
          <a:xfrm>
            <a:off x="793790" y="7241858"/>
            <a:ext cx="13042821" cy="172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Our goal: A working prototype bridging patient experience and clinical precision.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24602"/>
            <a:ext cx="75564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The Problem: Bridging Critical Disconnects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793790" y="1908572"/>
            <a:ext cx="3584615" cy="1711047"/>
          </a:xfrm>
          <a:prstGeom prst="roundRect">
            <a:avLst>
              <a:gd name="adj" fmla="val 389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960120" y="2074902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224435"/>
          </a:solidFill>
          <a:ln/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089" y="2205871"/>
            <a:ext cx="214313" cy="21431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60120" y="2662238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Language Barrier</a:t>
            </a: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960120" y="3021330"/>
            <a:ext cx="3251954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"My head is spinning" (Slang) vs. "Vertigo" (Clinical). Misinterpretation leads to errors.</a:t>
            </a:r>
            <a:endParaRPr lang="en-US" sz="1250" dirty="0"/>
          </a:p>
        </p:txBody>
      </p:sp>
      <p:sp>
        <p:nvSpPr>
          <p:cNvPr id="9" name="Shape 5"/>
          <p:cNvSpPr/>
          <p:nvPr/>
        </p:nvSpPr>
        <p:spPr>
          <a:xfrm>
            <a:off x="793790" y="3730704"/>
            <a:ext cx="3584615" cy="1711047"/>
          </a:xfrm>
          <a:prstGeom prst="roundRect">
            <a:avLst>
              <a:gd name="adj" fmla="val 389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60120" y="3897035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224435"/>
          </a:solidFill>
          <a:ln/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1089" y="4028003"/>
            <a:ext cx="214313" cy="214312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0120" y="4484370"/>
            <a:ext cx="2087166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The "Generic" Myth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960120" y="4843463"/>
            <a:ext cx="3251954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Crucial differences in excipients or absorption rates are often ignored.</a:t>
            </a:r>
            <a:endParaRPr lang="en-US" sz="1250" dirty="0"/>
          </a:p>
        </p:txBody>
      </p:sp>
      <p:sp>
        <p:nvSpPr>
          <p:cNvPr id="14" name="Shape 9"/>
          <p:cNvSpPr/>
          <p:nvPr/>
        </p:nvSpPr>
        <p:spPr>
          <a:xfrm>
            <a:off x="793790" y="5552837"/>
            <a:ext cx="3584615" cy="1927027"/>
          </a:xfrm>
          <a:prstGeom prst="roundRect">
            <a:avLst>
              <a:gd name="adj" fmla="val 346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960120" y="5719167"/>
            <a:ext cx="476250" cy="476250"/>
          </a:xfrm>
          <a:prstGeom prst="roundRect">
            <a:avLst>
              <a:gd name="adj" fmla="val 19198080"/>
            </a:avLst>
          </a:prstGeom>
          <a:solidFill>
            <a:srgbClr val="224435"/>
          </a:solidFill>
          <a:ln/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1089" y="5850136"/>
            <a:ext cx="214313" cy="214312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960120" y="630650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Low Adherence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960120" y="6665595"/>
            <a:ext cx="3251954" cy="647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Patients forget verbal instructions, and generic pamphlets are discarded, impacting outcomes.</a:t>
            </a:r>
            <a:endParaRPr lang="en-US" sz="1250" dirty="0"/>
          </a:p>
        </p:txBody>
      </p:sp>
      <p:sp>
        <p:nvSpPr>
          <p:cNvPr id="19" name="Text 13"/>
          <p:cNvSpPr/>
          <p:nvPr/>
        </p:nvSpPr>
        <p:spPr>
          <a:xfrm>
            <a:off x="4773216" y="1894642"/>
            <a:ext cx="3175516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Our Objectives</a:t>
            </a:r>
            <a:endParaRPr lang="en-US" sz="2500" dirty="0"/>
          </a:p>
        </p:txBody>
      </p:sp>
      <p:sp>
        <p:nvSpPr>
          <p:cNvPr id="20" name="Shape 14"/>
          <p:cNvSpPr/>
          <p:nvPr/>
        </p:nvSpPr>
        <p:spPr>
          <a:xfrm>
            <a:off x="4750356" y="2393633"/>
            <a:ext cx="45720" cy="836771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21" name="Text 15"/>
          <p:cNvSpPr/>
          <p:nvPr/>
        </p:nvSpPr>
        <p:spPr>
          <a:xfrm>
            <a:off x="4977646" y="241649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Standardize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4977646" y="2775585"/>
            <a:ext cx="3380184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Achieve 100% accurate Slang-to-MedDRA mapping.</a:t>
            </a:r>
            <a:endParaRPr lang="en-US" sz="1250" dirty="0"/>
          </a:p>
        </p:txBody>
      </p:sp>
      <p:sp>
        <p:nvSpPr>
          <p:cNvPr id="23" name="Shape 17"/>
          <p:cNvSpPr/>
          <p:nvPr/>
        </p:nvSpPr>
        <p:spPr>
          <a:xfrm>
            <a:off x="4750356" y="3406973"/>
            <a:ext cx="45720" cy="836771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24" name="Text 18"/>
          <p:cNvSpPr/>
          <p:nvPr/>
        </p:nvSpPr>
        <p:spPr>
          <a:xfrm>
            <a:off x="4977646" y="342983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Clarify</a:t>
            </a:r>
            <a:endParaRPr lang="en-US" sz="1550" dirty="0"/>
          </a:p>
        </p:txBody>
      </p:sp>
      <p:sp>
        <p:nvSpPr>
          <p:cNvPr id="25" name="Text 19"/>
          <p:cNvSpPr/>
          <p:nvPr/>
        </p:nvSpPr>
        <p:spPr>
          <a:xfrm>
            <a:off x="4977646" y="3788926"/>
            <a:ext cx="3380184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Provide transparent "Brand vs. Molecule" comparisons.</a:t>
            </a:r>
            <a:endParaRPr lang="en-US" sz="1250" dirty="0"/>
          </a:p>
        </p:txBody>
      </p:sp>
      <p:sp>
        <p:nvSpPr>
          <p:cNvPr id="26" name="Shape 20"/>
          <p:cNvSpPr/>
          <p:nvPr/>
        </p:nvSpPr>
        <p:spPr>
          <a:xfrm>
            <a:off x="4750356" y="4420314"/>
            <a:ext cx="45720" cy="836771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27" name="Text 21"/>
          <p:cNvSpPr/>
          <p:nvPr/>
        </p:nvSpPr>
        <p:spPr>
          <a:xfrm>
            <a:off x="4977646" y="4443174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Engage</a:t>
            </a:r>
            <a:endParaRPr lang="en-US" sz="1550" dirty="0"/>
          </a:p>
        </p:txBody>
      </p:sp>
      <p:sp>
        <p:nvSpPr>
          <p:cNvPr id="28" name="Text 22"/>
          <p:cNvSpPr/>
          <p:nvPr/>
        </p:nvSpPr>
        <p:spPr>
          <a:xfrm>
            <a:off x="4977646" y="4802267"/>
            <a:ext cx="3380184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2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Enable "Just-in-Time" creation of localized patient flashcards.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0994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83957"/>
            <a:ext cx="7762637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Target Market &amp; Beneficiaries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93790" y="4095988"/>
            <a:ext cx="3855958" cy="481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Primary Users</a:t>
            </a:r>
            <a:endParaRPr lang="en-US" sz="3000" dirty="0"/>
          </a:p>
        </p:txBody>
      </p:sp>
      <p:sp>
        <p:nvSpPr>
          <p:cNvPr id="5" name="Shape 2"/>
          <p:cNvSpPr/>
          <p:nvPr/>
        </p:nvSpPr>
        <p:spPr>
          <a:xfrm>
            <a:off x="793790" y="5051465"/>
            <a:ext cx="3061216" cy="2034421"/>
          </a:xfrm>
          <a:prstGeom prst="roundRect">
            <a:avLst>
              <a:gd name="adj" fmla="val 5394"/>
            </a:avLst>
          </a:prstGeom>
          <a:solidFill>
            <a:srgbClr val="FFFDE6"/>
          </a:solidFill>
          <a:ln/>
        </p:spPr>
      </p:sp>
      <p:sp>
        <p:nvSpPr>
          <p:cNvPr id="6" name="Shape 3"/>
          <p:cNvSpPr/>
          <p:nvPr/>
        </p:nvSpPr>
        <p:spPr>
          <a:xfrm>
            <a:off x="793790" y="5028605"/>
            <a:ext cx="3061216" cy="91440"/>
          </a:xfrm>
          <a:prstGeom prst="roundRect">
            <a:avLst>
              <a:gd name="adj" fmla="val 88558"/>
            </a:avLst>
          </a:prstGeom>
          <a:solidFill>
            <a:srgbClr val="224435"/>
          </a:solidFill>
          <a:ln/>
        </p:spPr>
      </p:sp>
      <p:sp>
        <p:nvSpPr>
          <p:cNvPr id="7" name="Shape 4"/>
          <p:cNvSpPr/>
          <p:nvPr/>
        </p:nvSpPr>
        <p:spPr>
          <a:xfrm>
            <a:off x="2035135" y="4762262"/>
            <a:ext cx="578406" cy="578406"/>
          </a:xfrm>
          <a:prstGeom prst="roundRect">
            <a:avLst>
              <a:gd name="adj" fmla="val 158090"/>
            </a:avLst>
          </a:prstGeom>
          <a:solidFill>
            <a:srgbClr val="224435"/>
          </a:solidFill>
          <a:ln/>
        </p:spPr>
      </p:sp>
      <p:sp>
        <p:nvSpPr>
          <p:cNvPr id="8" name="Text 5"/>
          <p:cNvSpPr/>
          <p:nvPr/>
        </p:nvSpPr>
        <p:spPr>
          <a:xfrm>
            <a:off x="2208609" y="4906804"/>
            <a:ext cx="231338" cy="289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009412" y="5533430"/>
            <a:ext cx="2629972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General Practitioners (GPs)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009412" y="6299716"/>
            <a:ext cx="2629972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For quick history-taking and precise drug differentiation.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4018836" y="5051465"/>
            <a:ext cx="3061216" cy="2034421"/>
          </a:xfrm>
          <a:prstGeom prst="roundRect">
            <a:avLst>
              <a:gd name="adj" fmla="val 5394"/>
            </a:avLst>
          </a:prstGeom>
          <a:solidFill>
            <a:srgbClr val="FFFDE6"/>
          </a:solidFill>
          <a:ln/>
        </p:spPr>
      </p:sp>
      <p:sp>
        <p:nvSpPr>
          <p:cNvPr id="12" name="Shape 9"/>
          <p:cNvSpPr/>
          <p:nvPr/>
        </p:nvSpPr>
        <p:spPr>
          <a:xfrm>
            <a:off x="4018836" y="5028605"/>
            <a:ext cx="3061216" cy="91440"/>
          </a:xfrm>
          <a:prstGeom prst="roundRect">
            <a:avLst>
              <a:gd name="adj" fmla="val 88558"/>
            </a:avLst>
          </a:prstGeom>
          <a:solidFill>
            <a:srgbClr val="224435"/>
          </a:solidFill>
          <a:ln/>
        </p:spPr>
      </p:sp>
      <p:sp>
        <p:nvSpPr>
          <p:cNvPr id="13" name="Shape 10"/>
          <p:cNvSpPr/>
          <p:nvPr/>
        </p:nvSpPr>
        <p:spPr>
          <a:xfrm>
            <a:off x="5260181" y="4762262"/>
            <a:ext cx="578406" cy="578406"/>
          </a:xfrm>
          <a:prstGeom prst="roundRect">
            <a:avLst>
              <a:gd name="adj" fmla="val 158090"/>
            </a:avLst>
          </a:prstGeom>
          <a:solidFill>
            <a:srgbClr val="224435"/>
          </a:solidFill>
          <a:ln/>
        </p:spPr>
      </p:sp>
      <p:sp>
        <p:nvSpPr>
          <p:cNvPr id="14" name="Text 11"/>
          <p:cNvSpPr/>
          <p:nvPr/>
        </p:nvSpPr>
        <p:spPr>
          <a:xfrm>
            <a:off x="5433655" y="4906804"/>
            <a:ext cx="231338" cy="289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4234458" y="5533430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Pharmacists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4234458" y="5998488"/>
            <a:ext cx="2629972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To explain _why_ a specific brand was chosen over a generic.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7557968" y="4095988"/>
            <a:ext cx="4856917" cy="481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Beneficiaries (Patients)</a:t>
            </a:r>
            <a:endParaRPr lang="en-US" sz="3000" dirty="0"/>
          </a:p>
        </p:txBody>
      </p:sp>
      <p:sp>
        <p:nvSpPr>
          <p:cNvPr id="18" name="Shape 15"/>
          <p:cNvSpPr/>
          <p:nvPr/>
        </p:nvSpPr>
        <p:spPr>
          <a:xfrm>
            <a:off x="7557968" y="5051465"/>
            <a:ext cx="3061216" cy="2319695"/>
          </a:xfrm>
          <a:prstGeom prst="roundRect">
            <a:avLst>
              <a:gd name="adj" fmla="val 4730"/>
            </a:avLst>
          </a:prstGeom>
          <a:solidFill>
            <a:srgbClr val="FFFDE6"/>
          </a:solidFill>
          <a:ln/>
        </p:spPr>
      </p:sp>
      <p:sp>
        <p:nvSpPr>
          <p:cNvPr id="19" name="Shape 16"/>
          <p:cNvSpPr/>
          <p:nvPr/>
        </p:nvSpPr>
        <p:spPr>
          <a:xfrm>
            <a:off x="7557968" y="5028605"/>
            <a:ext cx="3061216" cy="91440"/>
          </a:xfrm>
          <a:prstGeom prst="roundRect">
            <a:avLst>
              <a:gd name="adj" fmla="val 88558"/>
            </a:avLst>
          </a:prstGeom>
          <a:solidFill>
            <a:srgbClr val="224435"/>
          </a:solidFill>
          <a:ln/>
        </p:spPr>
      </p:sp>
      <p:sp>
        <p:nvSpPr>
          <p:cNvPr id="20" name="Shape 17"/>
          <p:cNvSpPr/>
          <p:nvPr/>
        </p:nvSpPr>
        <p:spPr>
          <a:xfrm>
            <a:off x="8799314" y="4762262"/>
            <a:ext cx="578406" cy="578406"/>
          </a:xfrm>
          <a:prstGeom prst="roundRect">
            <a:avLst>
              <a:gd name="adj" fmla="val 158090"/>
            </a:avLst>
          </a:prstGeom>
          <a:solidFill>
            <a:srgbClr val="224435"/>
          </a:solidFill>
          <a:ln/>
        </p:spPr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2788" y="4935736"/>
            <a:ext cx="231338" cy="231338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7773591" y="5533430"/>
            <a:ext cx="2629972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Vulnerable Populations</a:t>
            </a:r>
            <a:endParaRPr lang="en-US" sz="1850" dirty="0"/>
          </a:p>
        </p:txBody>
      </p:sp>
      <p:sp>
        <p:nvSpPr>
          <p:cNvPr id="23" name="Text 19"/>
          <p:cNvSpPr/>
          <p:nvPr/>
        </p:nvSpPr>
        <p:spPr>
          <a:xfrm>
            <a:off x="7773591" y="6299716"/>
            <a:ext cx="2629972" cy="855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Elderly or non-native speakers who struggle with standard medical instructions.</a:t>
            </a:r>
            <a:endParaRPr lang="en-US" sz="1500" dirty="0"/>
          </a:p>
        </p:txBody>
      </p:sp>
      <p:sp>
        <p:nvSpPr>
          <p:cNvPr id="24" name="Shape 20"/>
          <p:cNvSpPr/>
          <p:nvPr/>
        </p:nvSpPr>
        <p:spPr>
          <a:xfrm>
            <a:off x="10783014" y="5051465"/>
            <a:ext cx="3061216" cy="2319695"/>
          </a:xfrm>
          <a:prstGeom prst="roundRect">
            <a:avLst>
              <a:gd name="adj" fmla="val 4730"/>
            </a:avLst>
          </a:prstGeom>
          <a:solidFill>
            <a:srgbClr val="FFFDE6"/>
          </a:solidFill>
          <a:ln/>
        </p:spPr>
      </p:sp>
      <p:sp>
        <p:nvSpPr>
          <p:cNvPr id="25" name="Shape 21"/>
          <p:cNvSpPr/>
          <p:nvPr/>
        </p:nvSpPr>
        <p:spPr>
          <a:xfrm>
            <a:off x="10783014" y="5028605"/>
            <a:ext cx="3061216" cy="91440"/>
          </a:xfrm>
          <a:prstGeom prst="roundRect">
            <a:avLst>
              <a:gd name="adj" fmla="val 88558"/>
            </a:avLst>
          </a:prstGeom>
          <a:solidFill>
            <a:srgbClr val="224435"/>
          </a:solidFill>
          <a:ln/>
        </p:spPr>
      </p:sp>
      <p:sp>
        <p:nvSpPr>
          <p:cNvPr id="26" name="Shape 22"/>
          <p:cNvSpPr/>
          <p:nvPr/>
        </p:nvSpPr>
        <p:spPr>
          <a:xfrm>
            <a:off x="12024360" y="4762262"/>
            <a:ext cx="578406" cy="578406"/>
          </a:xfrm>
          <a:prstGeom prst="roundRect">
            <a:avLst>
              <a:gd name="adj" fmla="val 158090"/>
            </a:avLst>
          </a:prstGeom>
          <a:solidFill>
            <a:srgbClr val="224435"/>
          </a:solidFill>
          <a:ln/>
        </p:spPr>
      </p:sp>
      <p:pic>
        <p:nvPicPr>
          <p:cNvPr id="2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197834" y="4935736"/>
            <a:ext cx="231338" cy="231338"/>
          </a:xfrm>
          <a:prstGeom prst="rect">
            <a:avLst/>
          </a:prstGeom>
        </p:spPr>
      </p:pic>
      <p:sp>
        <p:nvSpPr>
          <p:cNvPr id="28" name="Text 23"/>
          <p:cNvSpPr/>
          <p:nvPr/>
        </p:nvSpPr>
        <p:spPr>
          <a:xfrm>
            <a:off x="10998637" y="5533430"/>
            <a:ext cx="2409944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Market Impact</a:t>
            </a:r>
            <a:endParaRPr lang="en-US" sz="1850" dirty="0"/>
          </a:p>
        </p:txBody>
      </p:sp>
      <p:sp>
        <p:nvSpPr>
          <p:cNvPr id="29" name="Text 24"/>
          <p:cNvSpPr/>
          <p:nvPr/>
        </p:nvSpPr>
        <p:spPr>
          <a:xfrm>
            <a:off x="10998637" y="5998488"/>
            <a:ext cx="2629972" cy="1141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Addressing the ₹2 Lakh Crore Indian Pharma Market, focusing on chronic disease adherence.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8312"/>
            <a:ext cx="969109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Competitive Analysis: Our Unique Edge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1635562"/>
            <a:ext cx="1304282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Paeon AI stands apart by offering an integrated, end-to-end solution focused on critical nuances often missed by competitors.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2205157"/>
            <a:ext cx="3629144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Key Competitors</a:t>
            </a:r>
            <a:endParaRPr lang="en-US" sz="2850" dirty="0"/>
          </a:p>
        </p:txBody>
      </p:sp>
      <p:sp>
        <p:nvSpPr>
          <p:cNvPr id="5" name="Shape 3"/>
          <p:cNvSpPr/>
          <p:nvPr/>
        </p:nvSpPr>
        <p:spPr>
          <a:xfrm>
            <a:off x="793790" y="2822019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61774" y="285601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347192" y="2884289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Epocrates / 1mg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347192" y="3312914"/>
            <a:ext cx="574667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Strong for static data, but lacks "Slang Translation" or "Nuance Comparison."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93790" y="4125635"/>
            <a:ext cx="408265" cy="408265"/>
          </a:xfrm>
          <a:prstGeom prst="roundRect">
            <a:avLst>
              <a:gd name="adj" fmla="val 18668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861774" y="4159627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1347192" y="4187904"/>
            <a:ext cx="3094911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Generic LLMs (ChatGPT)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347192" y="4616529"/>
            <a:ext cx="5746671" cy="5224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Prone to medical "hallucinations" and lacks "Fair Balance" safety protocols.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7544157" y="2205157"/>
            <a:ext cx="5730597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Our USP: The Nuance Engine</a:t>
            </a:r>
            <a:endParaRPr lang="en-US" sz="2850" dirty="0"/>
          </a:p>
        </p:txBody>
      </p:sp>
      <p:sp>
        <p:nvSpPr>
          <p:cNvPr id="14" name="Shape 12"/>
          <p:cNvSpPr/>
          <p:nvPr/>
        </p:nvSpPr>
        <p:spPr>
          <a:xfrm>
            <a:off x="7544157" y="2822019"/>
            <a:ext cx="3077408" cy="2563416"/>
          </a:xfrm>
          <a:prstGeom prst="roundRect">
            <a:avLst>
              <a:gd name="adj" fmla="val 2973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5" name="Shape 13"/>
          <p:cNvSpPr/>
          <p:nvPr/>
        </p:nvSpPr>
        <p:spPr>
          <a:xfrm>
            <a:off x="7733228" y="3011091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224435"/>
          </a:solidFill>
          <a:ln/>
        </p:spPr>
      </p:sp>
      <p:pic>
        <p:nvPicPr>
          <p:cNvPr id="16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82890" y="3160752"/>
            <a:ext cx="244912" cy="244912"/>
          </a:xfrm>
          <a:prstGeom prst="rect">
            <a:avLst/>
          </a:prstGeom>
        </p:spPr>
      </p:pic>
      <p:sp>
        <p:nvSpPr>
          <p:cNvPr id="17" name="Text 14"/>
          <p:cNvSpPr/>
          <p:nvPr/>
        </p:nvSpPr>
        <p:spPr>
          <a:xfrm>
            <a:off x="7733228" y="3700582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Deeper Insights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7733228" y="4129207"/>
            <a:ext cx="2699266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We highlight bioavailability, excipient allergies (e.g., lactose), and price in a single view.</a:t>
            </a:r>
            <a:endParaRPr lang="en-US" sz="1400" dirty="0"/>
          </a:p>
        </p:txBody>
      </p:sp>
      <p:sp>
        <p:nvSpPr>
          <p:cNvPr id="19" name="Shape 16"/>
          <p:cNvSpPr/>
          <p:nvPr/>
        </p:nvSpPr>
        <p:spPr>
          <a:xfrm>
            <a:off x="10766703" y="2822019"/>
            <a:ext cx="3077528" cy="2563416"/>
          </a:xfrm>
          <a:prstGeom prst="roundRect">
            <a:avLst>
              <a:gd name="adj" fmla="val 2973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10955774" y="3011091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224435"/>
          </a:solidFill>
          <a:ln/>
        </p:spPr>
      </p:sp>
      <p:pic>
        <p:nvPicPr>
          <p:cNvPr id="21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5436" y="3160752"/>
            <a:ext cx="244912" cy="244912"/>
          </a:xfrm>
          <a:prstGeom prst="rect">
            <a:avLst/>
          </a:prstGeom>
        </p:spPr>
      </p:pic>
      <p:sp>
        <p:nvSpPr>
          <p:cNvPr id="22" name="Text 18"/>
          <p:cNvSpPr/>
          <p:nvPr/>
        </p:nvSpPr>
        <p:spPr>
          <a:xfrm>
            <a:off x="10955774" y="3700582"/>
            <a:ext cx="2699385" cy="566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End-to-End Workflow</a:t>
            </a:r>
            <a:endParaRPr lang="en-US" sz="1750" dirty="0"/>
          </a:p>
        </p:txBody>
      </p:sp>
      <p:sp>
        <p:nvSpPr>
          <p:cNvPr id="23" name="Text 19"/>
          <p:cNvSpPr/>
          <p:nvPr/>
        </p:nvSpPr>
        <p:spPr>
          <a:xfrm>
            <a:off x="10955774" y="4412694"/>
            <a:ext cx="2699385" cy="783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Seamless integration from Intake to Prescribe to Educate for comprehensive care.</a:t>
            </a:r>
            <a:endParaRPr lang="en-US" sz="1400" dirty="0"/>
          </a:p>
        </p:txBody>
      </p:sp>
      <p:sp>
        <p:nvSpPr>
          <p:cNvPr id="24" name="Shape 20"/>
          <p:cNvSpPr/>
          <p:nvPr/>
        </p:nvSpPr>
        <p:spPr>
          <a:xfrm>
            <a:off x="7544157" y="5530572"/>
            <a:ext cx="6300073" cy="1757482"/>
          </a:xfrm>
          <a:prstGeom prst="roundRect">
            <a:avLst>
              <a:gd name="adj" fmla="val 4337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25" name="Shape 21"/>
          <p:cNvSpPr/>
          <p:nvPr/>
        </p:nvSpPr>
        <p:spPr>
          <a:xfrm>
            <a:off x="7733228" y="5719643"/>
            <a:ext cx="544354" cy="544354"/>
          </a:xfrm>
          <a:prstGeom prst="roundRect">
            <a:avLst>
              <a:gd name="adj" fmla="val 16796213"/>
            </a:avLst>
          </a:prstGeom>
          <a:solidFill>
            <a:srgbClr val="224435"/>
          </a:solidFill>
          <a:ln/>
        </p:spPr>
      </p:sp>
      <p:pic>
        <p:nvPicPr>
          <p:cNvPr id="26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2890" y="5869305"/>
            <a:ext cx="244912" cy="244912"/>
          </a:xfrm>
          <a:prstGeom prst="rect">
            <a:avLst/>
          </a:prstGeom>
        </p:spPr>
      </p:pic>
      <p:sp>
        <p:nvSpPr>
          <p:cNvPr id="27" name="Text 22"/>
          <p:cNvSpPr/>
          <p:nvPr/>
        </p:nvSpPr>
        <p:spPr>
          <a:xfrm>
            <a:off x="7733228" y="6409134"/>
            <a:ext cx="226826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Key Weakness</a:t>
            </a:r>
            <a:endParaRPr lang="en-US" sz="1750" dirty="0"/>
          </a:p>
        </p:txBody>
      </p:sp>
      <p:sp>
        <p:nvSpPr>
          <p:cNvPr id="28" name="Text 23"/>
          <p:cNvSpPr/>
          <p:nvPr/>
        </p:nvSpPr>
        <p:spPr>
          <a:xfrm>
            <a:off x="7733228" y="6837759"/>
            <a:ext cx="5921931" cy="2612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Dependency on accurate, up-to-date excipient data.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46453"/>
            <a:ext cx="129804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Technical Architecture: The 3-Step Engine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0886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Our robust architecture leverages cutting-edge AI and data management to power the "Super-Rep" capabilities.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26913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4060984"/>
            <a:ext cx="389393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1. Slang-to-Clinical Layer (Input)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905732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Tech: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OpenAI GPT-4o / Gemini 1.5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0604" y="5404723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Function: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Maps "I have the runs" to "Diarrhea (Acute)."</a:t>
            </a:r>
            <a:endParaRPr lang="en-US" sz="1750" dirty="0"/>
          </a:p>
        </p:txBody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2926913"/>
            <a:ext cx="4347567" cy="90725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368171" y="4060984"/>
            <a:ext cx="389393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2. Nuance &amp; RAG Engine (Processing)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5368171" y="4905732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Tech: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Vector DB (Pinecone) + JSON Excipient Database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5368171" y="5767626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Function: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Compares brands (e.g., _Brand A_ dissolves in 20m vs. _Brand B_ in 45m).</a:t>
            </a:r>
            <a:endParaRPr lang="en-US" sz="1750" dirty="0"/>
          </a:p>
        </p:txBody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2926913"/>
            <a:ext cx="4347567" cy="90725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715738" y="4060984"/>
            <a:ext cx="389393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3. Flashcard Generator (Output)</a:t>
            </a:r>
            <a:endParaRPr lang="en-US" sz="2200" dirty="0"/>
          </a:p>
        </p:txBody>
      </p:sp>
      <p:sp>
        <p:nvSpPr>
          <p:cNvPr id="14" name="Text 9"/>
          <p:cNvSpPr/>
          <p:nvPr/>
        </p:nvSpPr>
        <p:spPr>
          <a:xfrm>
            <a:off x="9715738" y="4905732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Tech: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Python Pillow library + DALL-E 3</a:t>
            </a:r>
            <a:endParaRPr lang="en-US" sz="1750" dirty="0"/>
          </a:p>
        </p:txBody>
      </p:sp>
      <p:sp>
        <p:nvSpPr>
          <p:cNvPr id="15" name="Text 10"/>
          <p:cNvSpPr/>
          <p:nvPr/>
        </p:nvSpPr>
        <p:spPr>
          <a:xfrm>
            <a:off x="9715738" y="5404723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Function: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Creates visual infographics (Sun/Moon icons) in the patient's native language.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74864"/>
            <a:ext cx="987849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Budget &amp; Resources: Pilot Costs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72380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strategic investment of $65,000 is projected for our pilot phase, ensuring robust development and compliance.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341858"/>
            <a:ext cx="4196358" cy="2047994"/>
          </a:xfrm>
          <a:prstGeom prst="roundRect">
            <a:avLst>
              <a:gd name="adj" fmla="val 2658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28224" y="5576292"/>
            <a:ext cx="31324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Infrastructure ($20k)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6066711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High-speed LLM tokens for real-time translation and image generation.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5341858"/>
            <a:ext cx="4196358" cy="2047994"/>
          </a:xfrm>
          <a:prstGeom prst="roundRect">
            <a:avLst>
              <a:gd name="adj" fmla="val 2658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51396" y="5576292"/>
            <a:ext cx="35702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Data Acquisition ($30k)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5451396" y="6066711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Licensing detailed excipient/bioavailability data from lab partners.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9640133" y="5341858"/>
            <a:ext cx="4196358" cy="2047994"/>
          </a:xfrm>
          <a:prstGeom prst="roundRect">
            <a:avLst>
              <a:gd name="adj" fmla="val 26581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874568" y="55762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Compliance ($15k)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9874568" y="6066711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"Fair Balance" audits to meet CDSCO/FDA norms for generated flashcards.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6641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Strategic Roadmap: From Hackathon to Scale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1782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Our phased approach ensures rapid development, rigorous testing, and seamless integration into clinical workflows.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5359360"/>
            <a:ext cx="13042821" cy="30480"/>
          </a:xfrm>
          <a:prstGeom prst="roundRect">
            <a:avLst>
              <a:gd name="adj" fmla="val 312558"/>
            </a:avLst>
          </a:prstGeom>
          <a:solidFill>
            <a:srgbClr val="C3D4CC"/>
          </a:solidFill>
          <a:ln/>
        </p:spPr>
      </p:sp>
      <p:sp>
        <p:nvSpPr>
          <p:cNvPr id="5" name="Shape 3"/>
          <p:cNvSpPr/>
          <p:nvPr/>
        </p:nvSpPr>
        <p:spPr>
          <a:xfrm>
            <a:off x="3968353" y="4678918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C3D4CC"/>
          </a:solidFill>
          <a:ln/>
        </p:spPr>
      </p:sp>
      <p:sp>
        <p:nvSpPr>
          <p:cNvPr id="6" name="Shape 4"/>
          <p:cNvSpPr/>
          <p:nvPr/>
        </p:nvSpPr>
        <p:spPr>
          <a:xfrm>
            <a:off x="3728442" y="510420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813512" y="514671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6"/>
          <p:cNvSpPr/>
          <p:nvPr/>
        </p:nvSpPr>
        <p:spPr>
          <a:xfrm>
            <a:off x="2565916" y="3235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Month 1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020604" y="3726299"/>
            <a:ext cx="59259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The Hackathon:</a:t>
            </a:r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Build "Slang Translator" and basic "Brand Nuance" JSON DB for 5 key drugs.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7299841" y="5359360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C3D4CC"/>
          </a:solidFill>
          <a:ln/>
        </p:spPr>
      </p:sp>
      <p:sp>
        <p:nvSpPr>
          <p:cNvPr id="11" name="Shape 9"/>
          <p:cNvSpPr/>
          <p:nvPr/>
        </p:nvSpPr>
        <p:spPr>
          <a:xfrm>
            <a:off x="7059930" y="510420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45000" y="514671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1"/>
          <p:cNvSpPr/>
          <p:nvPr/>
        </p:nvSpPr>
        <p:spPr>
          <a:xfrm>
            <a:off x="5897523" y="6266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Month 3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4352092" y="6757035"/>
            <a:ext cx="59260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Pilot Deployment:</a:t>
            </a:r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Deploy "Flashcard Generator" in 2 partner clinics to test patient adherence.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10631448" y="4678918"/>
            <a:ext cx="30480" cy="680442"/>
          </a:xfrm>
          <a:prstGeom prst="roundRect">
            <a:avLst>
              <a:gd name="adj" fmla="val 312558"/>
            </a:avLst>
          </a:prstGeom>
          <a:solidFill>
            <a:srgbClr val="C3D4CC"/>
          </a:solidFill>
          <a:ln/>
        </p:spPr>
      </p:sp>
      <p:sp>
        <p:nvSpPr>
          <p:cNvPr id="16" name="Shape 14"/>
          <p:cNvSpPr/>
          <p:nvPr/>
        </p:nvSpPr>
        <p:spPr>
          <a:xfrm>
            <a:off x="10391537" y="510420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476607" y="514671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6"/>
          <p:cNvSpPr/>
          <p:nvPr/>
        </p:nvSpPr>
        <p:spPr>
          <a:xfrm>
            <a:off x="9229130" y="3235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Month 6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683698" y="3726299"/>
            <a:ext cx="592609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Scale &amp; Integrate:</a:t>
            </a:r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Integrate with existing EMR systems for one-click usage and broader adoption.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1395"/>
            <a:ext cx="7556421" cy="12049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Conclusion: Empowering the Future of Pharma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793790" y="2132052"/>
            <a:ext cx="7556421" cy="570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Paeon AI redefines the Medical Rep, transforming them from a "salesperson" into an indispensable "clinical partner."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54963" y="2886908"/>
            <a:ext cx="3820716" cy="3763804"/>
          </a:xfrm>
          <a:prstGeom prst="roundRect">
            <a:avLst>
              <a:gd name="adj" fmla="val 3688"/>
            </a:avLst>
          </a:prstGeom>
          <a:solidFill>
            <a:srgbClr val="DDEEE6"/>
          </a:solidFill>
          <a:ln/>
        </p:spPr>
      </p:sp>
      <p:sp>
        <p:nvSpPr>
          <p:cNvPr id="6" name="Text 3"/>
          <p:cNvSpPr/>
          <p:nvPr/>
        </p:nvSpPr>
        <p:spPr>
          <a:xfrm>
            <a:off x="847725" y="3050738"/>
            <a:ext cx="3435191" cy="963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Impact For Doctors</a:t>
            </a:r>
            <a:endParaRPr lang="en-US" sz="3000" dirty="0"/>
          </a:p>
        </p:txBody>
      </p:sp>
      <p:sp>
        <p:nvSpPr>
          <p:cNvPr id="7" name="Shape 4"/>
          <p:cNvSpPr/>
          <p:nvPr/>
        </p:nvSpPr>
        <p:spPr>
          <a:xfrm>
            <a:off x="847725" y="4198977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19936" y="4235053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1445300" y="4265176"/>
            <a:ext cx="2837617" cy="903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Faster, More Accurate History Taking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47725" y="5496520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19936" y="5532596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1445300" y="5562719"/>
            <a:ext cx="2837617" cy="903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Enhanced Prescribing Confidence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4814768" y="3050738"/>
            <a:ext cx="3543062" cy="963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Impact For Patients</a:t>
            </a:r>
            <a:endParaRPr lang="en-US" sz="3000" dirty="0"/>
          </a:p>
        </p:txBody>
      </p:sp>
      <p:sp>
        <p:nvSpPr>
          <p:cNvPr id="14" name="Shape 11"/>
          <p:cNvSpPr/>
          <p:nvPr/>
        </p:nvSpPr>
        <p:spPr>
          <a:xfrm>
            <a:off x="4814768" y="4198977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886980" y="4235053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250" dirty="0"/>
          </a:p>
        </p:txBody>
      </p:sp>
      <p:sp>
        <p:nvSpPr>
          <p:cNvPr id="16" name="Text 13"/>
          <p:cNvSpPr/>
          <p:nvPr/>
        </p:nvSpPr>
        <p:spPr>
          <a:xfrm>
            <a:off x="5412343" y="4265176"/>
            <a:ext cx="2945487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Safer Choices (Allergy-Aware)</a:t>
            </a:r>
            <a:endParaRPr lang="en-US" sz="1850" dirty="0"/>
          </a:p>
        </p:txBody>
      </p:sp>
      <p:sp>
        <p:nvSpPr>
          <p:cNvPr id="17" name="Shape 14"/>
          <p:cNvSpPr/>
          <p:nvPr/>
        </p:nvSpPr>
        <p:spPr>
          <a:xfrm>
            <a:off x="4814768" y="5195292"/>
            <a:ext cx="433745" cy="433745"/>
          </a:xfrm>
          <a:prstGeom prst="roundRect">
            <a:avLst>
              <a:gd name="adj" fmla="val 18669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4886980" y="5231368"/>
            <a:ext cx="289203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5412343" y="5261491"/>
            <a:ext cx="2945487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Clear, Understood Instructions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793790" y="6835021"/>
            <a:ext cx="7556421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8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Our vision: A world where every prescription comes with perfect understanding.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2026-01-31T18:13:27Z</dcterms:created>
  <dcterms:modified xsi:type="dcterms:W3CDTF">2026-01-31T18:13:27Z</dcterms:modified>
</cp:coreProperties>
</file>